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Futura Medium" charset="1" panose="020B0502020204020303"/>
      <p:regular r:id="rId24"/>
    </p:embeddedFont>
    <p:embeddedFont>
      <p:font typeface="Futura Bold" charset="1" panose="020B0702020204020203"/>
      <p:regular r:id="rId25"/>
    </p:embeddedFont>
    <p:embeddedFont>
      <p:font typeface="Moontime" charset="1" panose="00000000000000000000"/>
      <p:regular r:id="rId26"/>
    </p:embeddedFont>
    <p:embeddedFont>
      <p:font typeface="Futura" charset="1" panose="020B05020202040203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mailto:keith.tongi@student.moringaschool.com" TargetMode="External" Type="http://schemas.openxmlformats.org/officeDocument/2006/relationships/hyperlink"/><Relationship Id="rId4" Target="mailto:keith.tongi@student.moringaschool.com" TargetMode="External" Type="http://schemas.openxmlformats.org/officeDocument/2006/relationships/hyperlink"/><Relationship Id="rId5" Target="mailto:kevin.karanja@student.moringaschool.com" TargetMode="External" Type="http://schemas.openxmlformats.org/officeDocument/2006/relationships/hyperlink"/><Relationship Id="rId6" Target="mailto:jacob.abuon@student.moringaschool.com" TargetMode="External" Type="http://schemas.openxmlformats.org/officeDocument/2006/relationships/hyperlink"/><Relationship Id="rId7" Target="mailto:edna.maina@student.moringaschool.com" TargetMode="External" Type="http://schemas.openxmlformats.org/officeDocument/2006/relationships/hyperlink"/><Relationship Id="rId8" Target="mailto:edgar.muturi@student.moringaschool.com" TargetMode="External" Type="http://schemas.openxmlformats.org/officeDocument/2006/relationships/hyperlink"/><Relationship Id="rId9" Target="mailto:charity.mwangangi@student.moringaschool.com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906518"/>
          </a:xfrm>
          <a:custGeom>
            <a:avLst/>
            <a:gdLst/>
            <a:ahLst/>
            <a:cxnLst/>
            <a:rect r="r" b="b" t="t" l="l"/>
            <a:pathLst>
              <a:path h="10906518" w="18288000">
                <a:moveTo>
                  <a:pt x="0" y="0"/>
                </a:moveTo>
                <a:lnTo>
                  <a:pt x="18288000" y="0"/>
                </a:lnTo>
                <a:lnTo>
                  <a:pt x="18288000" y="10906518"/>
                </a:lnTo>
                <a:lnTo>
                  <a:pt x="0" y="10906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93" r="0" b="-58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15127" y="8527399"/>
            <a:ext cx="3244173" cy="730901"/>
          </a:xfrm>
          <a:custGeom>
            <a:avLst/>
            <a:gdLst/>
            <a:ahLst/>
            <a:cxnLst/>
            <a:rect r="r" b="b" t="t" l="l"/>
            <a:pathLst>
              <a:path h="730901" w="3244173">
                <a:moveTo>
                  <a:pt x="0" y="0"/>
                </a:moveTo>
                <a:lnTo>
                  <a:pt x="3244173" y="0"/>
                </a:lnTo>
                <a:lnTo>
                  <a:pt x="3244173" y="730901"/>
                </a:lnTo>
                <a:lnTo>
                  <a:pt x="0" y="730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2" r="0" b="-63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4716067"/>
            <a:ext cx="16230600" cy="1978024"/>
            <a:chOff x="0" y="0"/>
            <a:chExt cx="21640800" cy="263736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903941"/>
              <a:ext cx="21640800" cy="7334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 spc="450">
                  <a:solidFill>
                    <a:srgbClr val="FFFFFF"/>
                  </a:solidFill>
                  <a:latin typeface="Futura Medium"/>
                  <a:ea typeface="Futura Medium"/>
                  <a:cs typeface="Futura Medium"/>
                  <a:sym typeface="Futura Medium"/>
                </a:rPr>
                <a:t>A GROUP 6 PROJECT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21640800" cy="20277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999"/>
                </a:lnSpc>
              </a:pPr>
              <a:r>
                <a:rPr lang="en-US" b="true" sz="9999" spc="-44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BOX OFFICE MOVIE ANALYSIS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383088"/>
            <a:ext cx="16230600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99"/>
              </a:lnSpc>
              <a:spcBef>
                <a:spcPct val="0"/>
              </a:spcBef>
            </a:pPr>
            <a:r>
              <a:rPr lang="en-US" b="true" sz="9999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DATA ANALYSIS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5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97710" y="1944941"/>
            <a:ext cx="12892580" cy="6397117"/>
          </a:xfrm>
          <a:custGeom>
            <a:avLst/>
            <a:gdLst/>
            <a:ahLst/>
            <a:cxnLst/>
            <a:rect r="r" b="b" t="t" l="l"/>
            <a:pathLst>
              <a:path h="6397117" w="12892580">
                <a:moveTo>
                  <a:pt x="0" y="0"/>
                </a:moveTo>
                <a:lnTo>
                  <a:pt x="12892580" y="0"/>
                </a:lnTo>
                <a:lnTo>
                  <a:pt x="12892580" y="6397118"/>
                </a:lnTo>
                <a:lnTo>
                  <a:pt x="0" y="6397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7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440420"/>
            <a:ext cx="1623060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5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Hor</a:t>
            </a:r>
            <a:r>
              <a:rPr lang="en-US" sz="2500" strike="noStrike" u="none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ror, Animation, and Thriller genres deliver the highest return on investment, thanks to low production costs and broad or loyal audience appeal.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6230600" cy="84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1"/>
              </a:lnSpc>
              <a:spcBef>
                <a:spcPct val="0"/>
              </a:spcBef>
            </a:pPr>
            <a:r>
              <a:rPr lang="en-US" b="true" sz="550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GENRE PROFITABILITY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5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55142" y="1863755"/>
            <a:ext cx="10377717" cy="6431261"/>
          </a:xfrm>
          <a:custGeom>
            <a:avLst/>
            <a:gdLst/>
            <a:ahLst/>
            <a:cxnLst/>
            <a:rect r="r" b="b" t="t" l="l"/>
            <a:pathLst>
              <a:path h="6431261" w="10377717">
                <a:moveTo>
                  <a:pt x="0" y="0"/>
                </a:moveTo>
                <a:lnTo>
                  <a:pt x="10377716" y="0"/>
                </a:lnTo>
                <a:lnTo>
                  <a:pt x="10377716" y="6431261"/>
                </a:lnTo>
                <a:lnTo>
                  <a:pt x="0" y="6431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440420"/>
            <a:ext cx="1623060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Insight: Movies released</a:t>
            </a:r>
            <a:r>
              <a:rPr lang="en-US" sz="2500" strike="noStrike" u="none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 in Q2 and Q4 generate the highest revenue, making them the best seasons for maximizing box office success.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6230600" cy="84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1"/>
              </a:lnSpc>
              <a:spcBef>
                <a:spcPct val="0"/>
              </a:spcBef>
            </a:pPr>
            <a:r>
              <a:rPr lang="en-US" b="true" sz="550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SEASONAL TRENDS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5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8275" y="1863755"/>
            <a:ext cx="11143892" cy="7394545"/>
          </a:xfrm>
          <a:custGeom>
            <a:avLst/>
            <a:gdLst/>
            <a:ahLst/>
            <a:cxnLst/>
            <a:rect r="r" b="b" t="t" l="l"/>
            <a:pathLst>
              <a:path h="7394545" w="11143892">
                <a:moveTo>
                  <a:pt x="0" y="0"/>
                </a:moveTo>
                <a:lnTo>
                  <a:pt x="11143892" y="0"/>
                </a:lnTo>
                <a:lnTo>
                  <a:pt x="11143892" y="7394545"/>
                </a:lnTo>
                <a:lnTo>
                  <a:pt x="0" y="7394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136635" y="4059426"/>
            <a:ext cx="3714245" cy="2091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88"/>
              </a:lnSpc>
              <a:spcBef>
                <a:spcPct val="0"/>
              </a:spcBef>
            </a:pPr>
            <a:r>
              <a:rPr lang="en-US" sz="252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Colin Trevorrow, Ty Simpkins and Judy Greer are the highest grossing director, actor and actress respectively.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6230600" cy="84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1"/>
              </a:lnSpc>
              <a:spcBef>
                <a:spcPct val="0"/>
              </a:spcBef>
            </a:pPr>
            <a:r>
              <a:rPr lang="en-US" b="true" sz="550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TALENT IMPACT ON REVENUE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D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812" r="0" b="7812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529255" y="4383094"/>
            <a:ext cx="15229490" cy="1520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99"/>
              </a:lnSpc>
              <a:spcBef>
                <a:spcPct val="0"/>
              </a:spcBef>
            </a:pPr>
            <a:r>
              <a:rPr lang="en-US" b="true" sz="9999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RECOMMENDATIONS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100D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41877" y="1009650"/>
            <a:ext cx="10004246" cy="1231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RECOMMENDATIONS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284848"/>
            <a:ext cx="16230600" cy="4561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945" indent="-421472" lvl="1">
              <a:lnSpc>
                <a:spcPts val="5075"/>
              </a:lnSpc>
              <a:buAutoNum type="arabicPeriod" startAt="1"/>
            </a:pPr>
            <a:r>
              <a:rPr lang="en-US" sz="3904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Make movies in the Horror, Mystery, and Thriller genres because they generate more ticket sales and have higher average profit margins.</a:t>
            </a:r>
          </a:p>
          <a:p>
            <a:pPr algn="l" marL="842945" indent="-421472" lvl="1">
              <a:lnSpc>
                <a:spcPts val="5075"/>
              </a:lnSpc>
              <a:buAutoNum type="arabicPeriod" startAt="1"/>
            </a:pPr>
            <a:r>
              <a:rPr lang="en-US" sz="3904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Release movies in the second quarter of the year (April to June) since the studio is likely to earn ore worldwide gross.</a:t>
            </a:r>
          </a:p>
          <a:p>
            <a:pPr algn="l" marL="842945" indent="-421472" lvl="1">
              <a:lnSpc>
                <a:spcPts val="5075"/>
              </a:lnSpc>
              <a:spcBef>
                <a:spcPct val="0"/>
              </a:spcBef>
              <a:buAutoNum type="arabicPeriod" startAt="1"/>
            </a:pPr>
            <a:r>
              <a:rPr lang="en-US" sz="3904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Invest in directors, actors and actresses that have starpower and visibility to draw in big audiences.</a:t>
            </a:r>
          </a:p>
          <a:p>
            <a:pPr algn="l">
              <a:lnSpc>
                <a:spcPts val="50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1315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16230600" cy="12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1"/>
              </a:lnSpc>
              <a:spcBef>
                <a:spcPct val="0"/>
              </a:spcBef>
            </a:pPr>
            <a:r>
              <a:rPr lang="en-US" b="true" sz="800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NEXT STEPS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559273"/>
            <a:ext cx="16007224" cy="4632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3490" indent="-376745" lvl="1">
              <a:lnSpc>
                <a:spcPts val="4536"/>
              </a:lnSpc>
              <a:buFont typeface="Arial"/>
              <a:buChar char="•"/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Analyse the effect of genre combinations or subgenres (e.g. Adventure and action, or Horror and comedy) on revenue </a:t>
            </a:r>
          </a:p>
          <a:p>
            <a:pPr algn="l" marL="753490" indent="-376745" lvl="1">
              <a:lnSpc>
                <a:spcPts val="4536"/>
              </a:lnSpc>
              <a:buFont typeface="Arial"/>
              <a:buChar char="•"/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Bu</a:t>
            </a: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ild a predictive model to forecast box office performance using historical data on genres and release dates</a:t>
            </a:r>
          </a:p>
          <a:p>
            <a:pPr algn="l" marL="753490" indent="-376745" lvl="1">
              <a:lnSpc>
                <a:spcPts val="4536"/>
              </a:lnSpc>
              <a:buFont typeface="Arial"/>
              <a:buChar char="•"/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Include post-theatrical success and streaming revenue to improve insights on movie success</a:t>
            </a:r>
          </a:p>
          <a:p>
            <a:pPr algn="l" marL="753490" indent="-376745" lvl="1">
              <a:lnSpc>
                <a:spcPts val="4536"/>
              </a:lnSpc>
              <a:spcBef>
                <a:spcPct val="0"/>
              </a:spcBef>
              <a:buFont typeface="Arial"/>
              <a:buChar char="•"/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Incorporate data on age demographics to make movies that target specific audiences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D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2476" r="0" b="12476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172700" y="1903071"/>
            <a:ext cx="6703705" cy="1231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DIRECTED BY: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72700" y="3581400"/>
            <a:ext cx="7086600" cy="302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Charity Mwangangi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Keith Tongi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Edgar Muturi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Jacob Abuon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Edna Maina</a:t>
            </a:r>
          </a:p>
          <a:p>
            <a:pPr algn="l" marL="0" indent="0" lvl="1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Kevin Karanja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657236"/>
            <a:ext cx="15431194" cy="153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00"/>
              </a:lnSpc>
              <a:spcBef>
                <a:spcPct val="0"/>
              </a:spcBef>
            </a:pPr>
            <a:r>
              <a:rPr lang="en-US" b="true" sz="100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THANK YOU, QUESTIONS?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396655"/>
            <a:ext cx="15431194" cy="280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b="true" sz="3000" u="sng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  <a:hlinkClick r:id="rId3" tooltip="mailto:keith.tongi@student.moringaschool.com"/>
              </a:rPr>
              <a:t>keit</a:t>
            </a:r>
            <a:r>
              <a:rPr lang="en-US" b="true" sz="3000" strike="noStrike" u="sng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  <a:hlinkClick r:id="rId4" tooltip="mailto:keith.tongi@student.moringaschool.com"/>
              </a:rPr>
              <a:t>h.tongi@student.moringaschool.com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b="true" sz="3000" strike="noStrike" u="sng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  <a:hlinkClick r:id="rId5" tooltip="mailto:kevin.karanja@student.moringaschool.com"/>
              </a:rPr>
              <a:t>kevin.karanja@student.moringaschool.com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b="true" sz="3000" strike="noStrike" u="sng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  <a:hlinkClick r:id="rId6" tooltip="mailto:jacob.abuon@student.moringaschool.com"/>
              </a:rPr>
              <a:t>jacob.abuon@student.moringaschool.com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b="true" sz="3000" strike="noStrike" u="sng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  <a:hlinkClick r:id="rId7" tooltip="mailto:edna.maina@student.moringaschool.com"/>
              </a:rPr>
              <a:t>edna.maina@student.moringaschool.com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b="true" sz="3000" strike="noStrike" u="sng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  <a:hlinkClick r:id="rId8" tooltip="mailto:edgar.muturi@student.moringaschool.com"/>
              </a:rPr>
              <a:t>edgar.muturi@student.moringaschool.com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b="true" sz="3000" strike="noStrike" u="sng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  <a:hlinkClick r:id="rId9" tooltip="mailto:charity.mwangangi@student.moringaschool.com"/>
              </a:rPr>
              <a:t>charity.mwangangi@student.moringaschool.com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929930"/>
            <a:ext cx="1543119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899"/>
              </a:lnSpc>
              <a:spcBef>
                <a:spcPct val="0"/>
              </a:spcBef>
            </a:pPr>
            <a:r>
              <a:rPr lang="en-US" b="true" sz="2999" strike="noStrike" u="none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Emails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0047"/>
            <a:ext cx="18239115" cy="10256953"/>
          </a:xfrm>
          <a:custGeom>
            <a:avLst/>
            <a:gdLst/>
            <a:ahLst/>
            <a:cxnLst/>
            <a:rect r="r" b="b" t="t" l="l"/>
            <a:pathLst>
              <a:path h="10256953" w="18239115">
                <a:moveTo>
                  <a:pt x="0" y="0"/>
                </a:moveTo>
                <a:lnTo>
                  <a:pt x="18239115" y="0"/>
                </a:lnTo>
                <a:lnTo>
                  <a:pt x="18239115" y="10256953"/>
                </a:lnTo>
                <a:lnTo>
                  <a:pt x="0" y="10256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73" r="0" b="-927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1676" y="4799807"/>
            <a:ext cx="9584126" cy="283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45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“WE</a:t>
            </a:r>
            <a:r>
              <a:rPr lang="en-US" b="true" sz="45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 DON’T MAKE MOVIES TO MAKE MONEY, WE MAKE MONEY TO MAKE MORE MOVIES” </a:t>
            </a:r>
          </a:p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Moontime"/>
                <a:ea typeface="Moontime"/>
                <a:cs typeface="Moontime"/>
                <a:sym typeface="Moontime"/>
              </a:rPr>
              <a:t>~ WALT DISNEY ~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5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38896"/>
            <a:ext cx="3125710" cy="2586477"/>
          </a:xfrm>
          <a:custGeom>
            <a:avLst/>
            <a:gdLst/>
            <a:ahLst/>
            <a:cxnLst/>
            <a:rect r="r" b="b" t="t" l="l"/>
            <a:pathLst>
              <a:path h="2586477" w="3125710">
                <a:moveTo>
                  <a:pt x="0" y="0"/>
                </a:moveTo>
                <a:lnTo>
                  <a:pt x="3125710" y="0"/>
                </a:lnTo>
                <a:lnTo>
                  <a:pt x="3125710" y="2586477"/>
                </a:lnTo>
                <a:lnTo>
                  <a:pt x="0" y="2586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424" r="0" b="-104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25710" y="937159"/>
            <a:ext cx="4227990" cy="2389952"/>
          </a:xfrm>
          <a:custGeom>
            <a:avLst/>
            <a:gdLst/>
            <a:ahLst/>
            <a:cxnLst/>
            <a:rect r="r" b="b" t="t" l="l"/>
            <a:pathLst>
              <a:path h="2389952" w="4227990">
                <a:moveTo>
                  <a:pt x="0" y="0"/>
                </a:moveTo>
                <a:lnTo>
                  <a:pt x="4227990" y="0"/>
                </a:lnTo>
                <a:lnTo>
                  <a:pt x="4227990" y="2389952"/>
                </a:lnTo>
                <a:lnTo>
                  <a:pt x="0" y="2389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48" t="-1493" r="-7848" b="-149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46097"/>
            <a:ext cx="18288000" cy="4264269"/>
          </a:xfrm>
          <a:custGeom>
            <a:avLst/>
            <a:gdLst/>
            <a:ahLst/>
            <a:cxnLst/>
            <a:rect r="r" b="b" t="t" l="l"/>
            <a:pathLst>
              <a:path h="4264269" w="18288000">
                <a:moveTo>
                  <a:pt x="0" y="0"/>
                </a:moveTo>
                <a:lnTo>
                  <a:pt x="18288000" y="0"/>
                </a:lnTo>
                <a:lnTo>
                  <a:pt x="18288000" y="4264269"/>
                </a:lnTo>
                <a:lnTo>
                  <a:pt x="0" y="42642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53700" y="1053593"/>
            <a:ext cx="7077937" cy="2064889"/>
          </a:xfrm>
          <a:custGeom>
            <a:avLst/>
            <a:gdLst/>
            <a:ahLst/>
            <a:cxnLst/>
            <a:rect r="r" b="b" t="t" l="l"/>
            <a:pathLst>
              <a:path h="2064889" w="7077937">
                <a:moveTo>
                  <a:pt x="0" y="0"/>
                </a:moveTo>
                <a:lnTo>
                  <a:pt x="7077938" y="0"/>
                </a:lnTo>
                <a:lnTo>
                  <a:pt x="7077938" y="2064889"/>
                </a:lnTo>
                <a:lnTo>
                  <a:pt x="0" y="20648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78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31638" y="648210"/>
            <a:ext cx="3856362" cy="2967849"/>
          </a:xfrm>
          <a:custGeom>
            <a:avLst/>
            <a:gdLst/>
            <a:ahLst/>
            <a:cxnLst/>
            <a:rect r="r" b="b" t="t" l="l"/>
            <a:pathLst>
              <a:path h="2967849" w="3856362">
                <a:moveTo>
                  <a:pt x="0" y="0"/>
                </a:moveTo>
                <a:lnTo>
                  <a:pt x="3856362" y="0"/>
                </a:lnTo>
                <a:lnTo>
                  <a:pt x="3856362" y="2967849"/>
                </a:lnTo>
                <a:lnTo>
                  <a:pt x="0" y="29678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178" t="0" r="-1413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57964" y="5088261"/>
            <a:ext cx="7496793" cy="4170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0193" indent="-340097" lvl="1">
              <a:lnSpc>
                <a:spcPts val="4095"/>
              </a:lnSpc>
              <a:buFont typeface="Arial"/>
              <a:buChar char="•"/>
            </a:pPr>
            <a:r>
              <a:rPr lang="en-US" sz="315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Objec</a:t>
            </a:r>
            <a:r>
              <a:rPr lang="en-US" sz="3150" strike="noStrike" u="none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tive: Explore which film genres, release times, and formats are the most successful at the Box Office.</a:t>
            </a:r>
          </a:p>
          <a:p>
            <a:pPr algn="l" marL="680193" indent="-340097" lvl="1">
              <a:lnSpc>
                <a:spcPts val="4095"/>
              </a:lnSpc>
              <a:buFont typeface="Arial"/>
              <a:buChar char="•"/>
            </a:pPr>
            <a:r>
              <a:rPr lang="en-US" sz="3150" strike="noStrike" u="none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Deliverable: Help our new client’s studio make smarter, more profitable films.</a:t>
            </a:r>
          </a:p>
          <a:p>
            <a:pPr algn="l" marL="680193" indent="-340097" lvl="1">
              <a:lnSpc>
                <a:spcPts val="4095"/>
              </a:lnSpc>
              <a:buFont typeface="Arial"/>
              <a:buChar char="•"/>
            </a:pPr>
            <a:r>
              <a:rPr lang="en-US" sz="3150" strike="noStrike" u="none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Data sources: Box Office Mojo, IMDb, Rotten Tomatoes, The Numbers.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2705" y="5802244"/>
            <a:ext cx="7086600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99"/>
              </a:lnSpc>
              <a:spcBef>
                <a:spcPct val="0"/>
              </a:spcBef>
            </a:pPr>
            <a:r>
              <a:rPr lang="en-US" b="true" sz="9999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OVERVIEW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383088"/>
            <a:ext cx="16230600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99"/>
              </a:lnSpc>
              <a:spcBef>
                <a:spcPct val="0"/>
              </a:spcBef>
            </a:pPr>
            <a:r>
              <a:rPr lang="en-US" b="true" sz="9999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BUSINESS UNDERSTANDING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00D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16230600" cy="12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1"/>
              </a:lnSpc>
              <a:spcBef>
                <a:spcPct val="0"/>
              </a:spcBef>
            </a:pPr>
            <a:r>
              <a:rPr lang="en-US" b="true" sz="8001" strike="noStrike" u="none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BUSINESS UNDERSTANDING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711673"/>
            <a:ext cx="16230600" cy="5203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2"/>
              </a:lnSpc>
            </a:pPr>
            <a:r>
              <a:rPr lang="en-US" sz="3494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Challenge: We are entering a competitive market without movie production experience.</a:t>
            </a:r>
          </a:p>
          <a:p>
            <a:pPr algn="l">
              <a:lnSpc>
                <a:spcPts val="4542"/>
              </a:lnSpc>
            </a:pPr>
          </a:p>
          <a:p>
            <a:pPr algn="l">
              <a:lnSpc>
                <a:spcPts val="4542"/>
              </a:lnSpc>
            </a:pPr>
            <a:r>
              <a:rPr lang="en-US" sz="3494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Key Business Questions:</a:t>
            </a:r>
          </a:p>
          <a:p>
            <a:pPr algn="l" marL="754384" indent="-377192" lvl="1">
              <a:lnSpc>
                <a:spcPts val="4542"/>
              </a:lnSpc>
              <a:buAutoNum type="arabicPeriod" startAt="1"/>
            </a:pPr>
            <a:r>
              <a:rPr lang="en-US" sz="3494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Which genres are most profitable?</a:t>
            </a:r>
          </a:p>
          <a:p>
            <a:pPr algn="l" marL="754384" indent="-377192" lvl="1">
              <a:lnSpc>
                <a:spcPts val="4542"/>
              </a:lnSpc>
              <a:buAutoNum type="arabicPeriod" startAt="1"/>
            </a:pPr>
            <a:r>
              <a:rPr lang="en-US" sz="3494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What release season(Q1-Q4) maximizes earnings?</a:t>
            </a:r>
          </a:p>
          <a:p>
            <a:pPr algn="l" marL="754384" indent="-377192" lvl="1">
              <a:lnSpc>
                <a:spcPts val="4542"/>
              </a:lnSpc>
              <a:buAutoNum type="arabicPeriod" startAt="1"/>
            </a:pPr>
            <a:r>
              <a:rPr lang="en-US" sz="3494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What</a:t>
            </a:r>
            <a:r>
              <a:rPr lang="en-US" sz="3494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 is the impact of talent (actors, actresses, and directors) on revenue generated?</a:t>
            </a:r>
          </a:p>
          <a:p>
            <a:pPr algn="l" marL="0" indent="0" lvl="1">
              <a:lnSpc>
                <a:spcPts val="454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87573" y="2681288"/>
            <a:ext cx="12512854" cy="473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99"/>
              </a:lnSpc>
            </a:pPr>
            <a:r>
              <a:rPr lang="en-US" b="true" sz="9999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DATASET UNDERSTANDING AND PROCESSING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315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16230600" cy="12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1"/>
              </a:lnSpc>
              <a:spcBef>
                <a:spcPct val="0"/>
              </a:spcBef>
            </a:pPr>
            <a:r>
              <a:rPr lang="en-US" b="true" sz="800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DATASET </a:t>
            </a:r>
            <a:r>
              <a:rPr lang="en-US" b="true" sz="8001" strike="noStrike" u="none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UNDERSTANDING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559273"/>
            <a:ext cx="16007224" cy="6918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Datasets used:</a:t>
            </a:r>
          </a:p>
          <a:p>
            <a:pPr algn="l">
              <a:lnSpc>
                <a:spcPts val="4536"/>
              </a:lnSpc>
            </a:pPr>
          </a:p>
          <a:p>
            <a:pPr algn="l">
              <a:lnSpc>
                <a:spcPts val="4536"/>
              </a:lnSpc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Bom.movie_gross.csv:</a:t>
            </a:r>
          </a:p>
          <a:p>
            <a:pPr algn="l" marL="753490" indent="-376745" lvl="1">
              <a:lnSpc>
                <a:spcPts val="4536"/>
              </a:lnSpc>
              <a:buFont typeface="Arial"/>
              <a:buChar char="•"/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Source: Box Office Mojo</a:t>
            </a:r>
          </a:p>
          <a:p>
            <a:pPr algn="l" marL="753490" indent="-376745" lvl="1">
              <a:lnSpc>
                <a:spcPts val="4536"/>
              </a:lnSpc>
              <a:buFont typeface="Arial"/>
              <a:buChar char="•"/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Key Fields: title, studio, domestic_gross, year</a:t>
            </a:r>
          </a:p>
          <a:p>
            <a:pPr algn="l" marL="753490" indent="-376745" lvl="1">
              <a:lnSpc>
                <a:spcPts val="4536"/>
              </a:lnSpc>
              <a:buFont typeface="Arial"/>
              <a:buChar char="•"/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Purpose: Revenue insights &amp; release timing</a:t>
            </a:r>
          </a:p>
          <a:p>
            <a:pPr algn="l">
              <a:lnSpc>
                <a:spcPts val="4536"/>
              </a:lnSpc>
            </a:pPr>
          </a:p>
          <a:p>
            <a:pPr algn="l">
              <a:lnSpc>
                <a:spcPts val="4536"/>
              </a:lnSpc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M</a:t>
            </a: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ovie_budgets.csv:</a:t>
            </a:r>
          </a:p>
          <a:p>
            <a:pPr algn="l" marL="753490" indent="-376745" lvl="1">
              <a:lnSpc>
                <a:spcPts val="4536"/>
              </a:lnSpc>
              <a:buFont typeface="Arial"/>
              <a:buChar char="•"/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Source: The Numbers</a:t>
            </a:r>
          </a:p>
          <a:p>
            <a:pPr algn="l" marL="753490" indent="-376745" lvl="1">
              <a:lnSpc>
                <a:spcPts val="4536"/>
              </a:lnSpc>
              <a:buFont typeface="Arial"/>
              <a:buChar char="•"/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Key Fields: movie, release_date, production_budget, worldwide_gross</a:t>
            </a:r>
          </a:p>
          <a:p>
            <a:pPr algn="l" marL="753490" indent="-376745" lvl="1">
              <a:lnSpc>
                <a:spcPts val="4536"/>
              </a:lnSpc>
              <a:buFont typeface="Arial"/>
              <a:buChar char="•"/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Purpose: Budget, total profits, ROI calculation</a:t>
            </a:r>
          </a:p>
          <a:p>
            <a:pPr algn="l" marL="0" indent="0" lvl="1">
              <a:lnSpc>
                <a:spcPts val="45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315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16230600" cy="12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1"/>
              </a:lnSpc>
              <a:spcBef>
                <a:spcPct val="0"/>
              </a:spcBef>
            </a:pPr>
            <a:r>
              <a:rPr lang="en-US" b="true" sz="800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DATASET </a:t>
            </a:r>
            <a:r>
              <a:rPr lang="en-US" b="true" sz="8001" strike="noStrike" u="none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UNDERSTANDING CTD...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559273"/>
            <a:ext cx="16007224" cy="6346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IMDb SQLite Database:</a:t>
            </a:r>
          </a:p>
          <a:p>
            <a:pPr algn="l">
              <a:lnSpc>
                <a:spcPts val="4536"/>
              </a:lnSpc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Tables used:</a:t>
            </a:r>
          </a:p>
          <a:p>
            <a:pPr algn="l" marL="753490" indent="-376745" lvl="1">
              <a:lnSpc>
                <a:spcPts val="4536"/>
              </a:lnSpc>
              <a:buFont typeface="Arial"/>
              <a:buChar char="•"/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M</a:t>
            </a: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ovie basics:</a:t>
            </a:r>
          </a:p>
          <a:p>
            <a:pPr algn="l" marL="1506981" indent="-502327" lvl="2">
              <a:lnSpc>
                <a:spcPts val="4536"/>
              </a:lnSpc>
              <a:buFont typeface="Arial"/>
              <a:buChar char="⚬"/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Fields: primary_title, runtime_minutes, genres, mpaa_rating</a:t>
            </a:r>
          </a:p>
          <a:p>
            <a:pPr algn="l" marL="1506981" indent="-502327" lvl="2">
              <a:lnSpc>
                <a:spcPts val="4536"/>
              </a:lnSpc>
              <a:buFont typeface="Arial"/>
              <a:buChar char="⚬"/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Purpose: Genre classification, runtime, content rating</a:t>
            </a:r>
          </a:p>
          <a:p>
            <a:pPr algn="l" marL="753490" indent="-376745" lvl="1">
              <a:lnSpc>
                <a:spcPts val="4536"/>
              </a:lnSpc>
              <a:buFont typeface="Arial"/>
              <a:buChar char="•"/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M</a:t>
            </a: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ovie ratings:</a:t>
            </a:r>
          </a:p>
          <a:p>
            <a:pPr algn="l" marL="1506981" indent="-502327" lvl="2">
              <a:lnSpc>
                <a:spcPts val="4536"/>
              </a:lnSpc>
              <a:buFont typeface="Arial"/>
              <a:buChar char="⚬"/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Fields: movie_id, average_rating, num_votes</a:t>
            </a:r>
          </a:p>
          <a:p>
            <a:pPr algn="l" marL="1506981" indent="-502327" lvl="2">
              <a:lnSpc>
                <a:spcPts val="4536"/>
              </a:lnSpc>
              <a:buFont typeface="Arial"/>
              <a:buChar char="⚬"/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Purpose: IMDb audience rating insights</a:t>
            </a:r>
          </a:p>
          <a:p>
            <a:pPr algn="l">
              <a:lnSpc>
                <a:spcPts val="4536"/>
              </a:lnSpc>
            </a:pPr>
          </a:p>
          <a:p>
            <a:pPr algn="l">
              <a:lnSpc>
                <a:spcPts val="4536"/>
              </a:lnSpc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Join key: movie_id between movie_basics and movie_ratings</a:t>
            </a:r>
          </a:p>
          <a:p>
            <a:pPr algn="l" marL="0" indent="0" lvl="1">
              <a:lnSpc>
                <a:spcPts val="4536"/>
              </a:lnSpc>
              <a:spcBef>
                <a:spcPct val="0"/>
              </a:spcBef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Merged with other datasets using primary_title and release_year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1315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16230600" cy="12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1"/>
              </a:lnSpc>
              <a:spcBef>
                <a:spcPct val="0"/>
              </a:spcBef>
            </a:pPr>
            <a:r>
              <a:rPr lang="en-US" b="true" sz="800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DATASET PROCESSING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559273"/>
            <a:ext cx="16007224" cy="4060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3490" indent="-376745" lvl="1">
              <a:lnSpc>
                <a:spcPts val="4536"/>
              </a:lnSpc>
              <a:buFont typeface="Arial"/>
              <a:buChar char="•"/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Standardised title casing and removed punctuation for better joins.</a:t>
            </a:r>
          </a:p>
          <a:p>
            <a:pPr algn="l" marL="753490" indent="-376745" lvl="1">
              <a:lnSpc>
                <a:spcPts val="4536"/>
              </a:lnSpc>
              <a:buFont typeface="Arial"/>
              <a:buChar char="•"/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Resolved genre inconsistencies (e.g., splitting multi-genre values).</a:t>
            </a:r>
          </a:p>
          <a:p>
            <a:pPr algn="l" marL="753490" indent="-376745" lvl="1">
              <a:lnSpc>
                <a:spcPts val="4536"/>
              </a:lnSpc>
              <a:buFont typeface="Arial"/>
              <a:buChar char="•"/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Filtered out unreleased/limited release and incomplete records.</a:t>
            </a:r>
          </a:p>
          <a:p>
            <a:pPr algn="l" marL="753490" indent="-376745" lvl="1">
              <a:lnSpc>
                <a:spcPts val="4536"/>
              </a:lnSpc>
              <a:buFont typeface="Arial"/>
              <a:buChar char="•"/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Final dataset includes: </a:t>
            </a:r>
          </a:p>
          <a:p>
            <a:pPr algn="l" marL="1506981" indent="-502327" lvl="2">
              <a:lnSpc>
                <a:spcPts val="4536"/>
              </a:lnSpc>
              <a:buFont typeface="Arial"/>
              <a:buChar char="⚬"/>
            </a:pPr>
            <a:r>
              <a:rPr lang="en-US" sz="348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Year, runtime minutes, genres, average rating, release date, production budget, domestic gross, worldwide gross.</a:t>
            </a:r>
          </a:p>
          <a:p>
            <a:pPr algn="l" marL="0" indent="0" lvl="1">
              <a:lnSpc>
                <a:spcPts val="45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DAGqEAZC2vs</dc:identifier>
  <dcterms:modified xsi:type="dcterms:W3CDTF">2011-08-01T06:04:30Z</dcterms:modified>
  <cp:revision>1</cp:revision>
  <dc:title>TV and Film Pitch Presentation in Blue Black White Dark and Moody Style</dc:title>
</cp:coreProperties>
</file>